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7" r:id="rId2"/>
    <p:sldId id="258" r:id="rId3"/>
    <p:sldId id="260" r:id="rId4"/>
    <p:sldId id="261" r:id="rId5"/>
    <p:sldId id="263" r:id="rId6"/>
    <p:sldId id="265" r:id="rId7"/>
    <p:sldId id="266" r:id="rId8"/>
    <p:sldId id="273" r:id="rId9"/>
    <p:sldId id="271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EAD372-3B9D-47CE-8A23-F49A6841A3D4}" type="doc">
      <dgm:prSet loTypeId="urn:microsoft.com/office/officeart/2005/8/layout/hProcess9" loCatId="process" qsTypeId="urn:microsoft.com/office/officeart/2005/8/quickstyle/3d1" qsCatId="3D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D877B9E4-1412-44FA-AC70-3D319F9F1629}">
      <dgm:prSet phldrT="[Text]"/>
      <dgm:spPr>
        <a:noFill/>
        <a:ln w="41275">
          <a:solidFill>
            <a:srgbClr val="3366CC"/>
          </a:solidFill>
        </a:ln>
      </dgm:spPr>
      <dgm:t>
        <a:bodyPr anchor="t"/>
        <a:lstStyle/>
        <a:p>
          <a:pPr algn="ctr"/>
          <a:r>
            <a:rPr lang="en-US" dirty="0">
              <a:solidFill>
                <a:schemeClr val="accent4">
                  <a:lumMod val="75000"/>
                </a:schemeClr>
              </a:solidFill>
            </a:rPr>
            <a:t>LEADERS</a:t>
          </a:r>
        </a:p>
      </dgm:t>
    </dgm:pt>
    <dgm:pt modelId="{F9F363DA-8718-4041-BE12-B06F35175EEC}" type="parTrans" cxnId="{D03C3F80-1F5D-4A4B-8F5A-CB01ABF62A83}">
      <dgm:prSet/>
      <dgm:spPr/>
      <dgm:t>
        <a:bodyPr/>
        <a:lstStyle/>
        <a:p>
          <a:endParaRPr lang="en-US"/>
        </a:p>
      </dgm:t>
    </dgm:pt>
    <dgm:pt modelId="{B5593BB7-8CA7-45FB-ABFA-312A152C9B97}" type="sibTrans" cxnId="{D03C3F80-1F5D-4A4B-8F5A-CB01ABF62A83}">
      <dgm:prSet/>
      <dgm:spPr/>
      <dgm:t>
        <a:bodyPr/>
        <a:lstStyle/>
        <a:p>
          <a:endParaRPr lang="en-US"/>
        </a:p>
      </dgm:t>
    </dgm:pt>
    <dgm:pt modelId="{752CCF1D-32AD-4CB7-A691-57F88E8CBF9B}">
      <dgm:prSet phldrT="[Text]"/>
      <dgm:spPr>
        <a:noFill/>
        <a:ln w="41275">
          <a:solidFill>
            <a:srgbClr val="FFC000"/>
          </a:solidFill>
        </a:ln>
      </dgm:spPr>
      <dgm:t>
        <a:bodyPr anchor="t"/>
        <a:lstStyle/>
        <a:p>
          <a:pPr algn="ctr"/>
          <a:r>
            <a:rPr lang="en-US" dirty="0">
              <a:solidFill>
                <a:srgbClr val="FFC000"/>
              </a:solidFill>
            </a:rPr>
            <a:t>IDEAS</a:t>
          </a:r>
        </a:p>
      </dgm:t>
    </dgm:pt>
    <dgm:pt modelId="{C70F05FF-AC39-486B-806C-49472E1350CD}" type="parTrans" cxnId="{A42C696C-D9C3-4268-88F3-6D1A1AA68019}">
      <dgm:prSet/>
      <dgm:spPr/>
      <dgm:t>
        <a:bodyPr/>
        <a:lstStyle/>
        <a:p>
          <a:endParaRPr lang="en-US"/>
        </a:p>
      </dgm:t>
    </dgm:pt>
    <dgm:pt modelId="{8E0BF61E-2295-494F-AE7B-A9A52B38C6F0}" type="sibTrans" cxnId="{A42C696C-D9C3-4268-88F3-6D1A1AA68019}">
      <dgm:prSet/>
      <dgm:spPr/>
      <dgm:t>
        <a:bodyPr/>
        <a:lstStyle/>
        <a:p>
          <a:endParaRPr lang="en-US"/>
        </a:p>
      </dgm:t>
    </dgm:pt>
    <dgm:pt modelId="{6C89352E-68E6-428A-A224-5783C5EACB98}">
      <dgm:prSet phldrT="[Text]"/>
      <dgm:spPr>
        <a:noFill/>
        <a:ln w="41275">
          <a:solidFill>
            <a:srgbClr val="FF0000"/>
          </a:solidFill>
        </a:ln>
      </dgm:spPr>
      <dgm:t>
        <a:bodyPr anchor="t"/>
        <a:lstStyle/>
        <a:p>
          <a:pPr algn="ctr"/>
          <a:r>
            <a:rPr lang="en-US" dirty="0">
              <a:solidFill>
                <a:srgbClr val="FF0000"/>
              </a:solidFill>
            </a:rPr>
            <a:t>ACTION</a:t>
          </a:r>
        </a:p>
      </dgm:t>
    </dgm:pt>
    <dgm:pt modelId="{E5961F95-7CC6-4F4F-A2D0-35FEB653EC2F}" type="parTrans" cxnId="{18DC77D3-1388-494E-B814-A08BC427C3F7}">
      <dgm:prSet/>
      <dgm:spPr/>
      <dgm:t>
        <a:bodyPr/>
        <a:lstStyle/>
        <a:p>
          <a:endParaRPr lang="en-US"/>
        </a:p>
      </dgm:t>
    </dgm:pt>
    <dgm:pt modelId="{D6B08318-9A92-4DAF-B08D-0028404E14A4}" type="sibTrans" cxnId="{18DC77D3-1388-494E-B814-A08BC427C3F7}">
      <dgm:prSet/>
      <dgm:spPr/>
      <dgm:t>
        <a:bodyPr/>
        <a:lstStyle/>
        <a:p>
          <a:endParaRPr lang="en-US"/>
        </a:p>
      </dgm:t>
    </dgm:pt>
    <dgm:pt modelId="{D02FA6BF-CE21-4E81-8D21-F78030B6883F}" type="pres">
      <dgm:prSet presAssocID="{58EAD372-3B9D-47CE-8A23-F49A6841A3D4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E3DC12C-143A-4A3C-9845-0557D44C5A7E}" type="pres">
      <dgm:prSet presAssocID="{58EAD372-3B9D-47CE-8A23-F49A6841A3D4}" presName="arrow" presStyleLbl="bgShp" presStyleIdx="0" presStyleCnt="1"/>
      <dgm:spPr>
        <a:noFill/>
      </dgm:spPr>
      <dgm:t>
        <a:bodyPr/>
        <a:lstStyle/>
        <a:p>
          <a:endParaRPr lang="en-US"/>
        </a:p>
      </dgm:t>
    </dgm:pt>
    <dgm:pt modelId="{1E692A85-5765-49EB-9249-CDD80FAED353}" type="pres">
      <dgm:prSet presAssocID="{58EAD372-3B9D-47CE-8A23-F49A6841A3D4}" presName="linearProcess" presStyleCnt="0"/>
      <dgm:spPr/>
    </dgm:pt>
    <dgm:pt modelId="{BF84BBDF-435B-4B5A-98AC-F928A01145A2}" type="pres">
      <dgm:prSet presAssocID="{D877B9E4-1412-44FA-AC70-3D319F9F1629}" presName="textNode" presStyleLbl="node1" presStyleIdx="0" presStyleCnt="3" custScaleX="167165" custScaleY="250000" custLinFactNeighborX="-51013" custLinFactNeighborY="-28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DA6BF0-6A41-40B6-9F35-160B94F7A187}" type="pres">
      <dgm:prSet presAssocID="{B5593BB7-8CA7-45FB-ABFA-312A152C9B97}" presName="sibTrans" presStyleCnt="0"/>
      <dgm:spPr/>
    </dgm:pt>
    <dgm:pt modelId="{C8D50BDF-6CDE-4D32-9181-41A463D1279E}" type="pres">
      <dgm:prSet presAssocID="{752CCF1D-32AD-4CB7-A691-57F88E8CBF9B}" presName="textNode" presStyleLbl="node1" presStyleIdx="1" presStyleCnt="3" custScaleX="167773" custScaleY="250000" custLinFactNeighborX="-13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0F33FC-72A7-40CF-9306-5D6B8B79CDB4}" type="pres">
      <dgm:prSet presAssocID="{8E0BF61E-2295-494F-AE7B-A9A52B38C6F0}" presName="sibTrans" presStyleCnt="0"/>
      <dgm:spPr/>
    </dgm:pt>
    <dgm:pt modelId="{28DF410C-30D4-49CC-AF87-8593B7BDFAAA}" type="pres">
      <dgm:prSet presAssocID="{6C89352E-68E6-428A-A224-5783C5EACB98}" presName="textNode" presStyleLbl="node1" presStyleIdx="2" presStyleCnt="3" custScaleX="167917" custScaleY="250000" custLinFactNeighborX="-302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E47F6C-5E10-4D18-89FD-8B3445F4CD87}" type="presOf" srcId="{752CCF1D-32AD-4CB7-A691-57F88E8CBF9B}" destId="{C8D50BDF-6CDE-4D32-9181-41A463D1279E}" srcOrd="0" destOrd="0" presId="urn:microsoft.com/office/officeart/2005/8/layout/hProcess9"/>
    <dgm:cxn modelId="{A42C696C-D9C3-4268-88F3-6D1A1AA68019}" srcId="{58EAD372-3B9D-47CE-8A23-F49A6841A3D4}" destId="{752CCF1D-32AD-4CB7-A691-57F88E8CBF9B}" srcOrd="1" destOrd="0" parTransId="{C70F05FF-AC39-486B-806C-49472E1350CD}" sibTransId="{8E0BF61E-2295-494F-AE7B-A9A52B38C6F0}"/>
    <dgm:cxn modelId="{C8F0C895-3AE3-4ED4-9310-EF6A324D9CF0}" type="presOf" srcId="{D877B9E4-1412-44FA-AC70-3D319F9F1629}" destId="{BF84BBDF-435B-4B5A-98AC-F928A01145A2}" srcOrd="0" destOrd="0" presId="urn:microsoft.com/office/officeart/2005/8/layout/hProcess9"/>
    <dgm:cxn modelId="{D03C3F80-1F5D-4A4B-8F5A-CB01ABF62A83}" srcId="{58EAD372-3B9D-47CE-8A23-F49A6841A3D4}" destId="{D877B9E4-1412-44FA-AC70-3D319F9F1629}" srcOrd="0" destOrd="0" parTransId="{F9F363DA-8718-4041-BE12-B06F35175EEC}" sibTransId="{B5593BB7-8CA7-45FB-ABFA-312A152C9B97}"/>
    <dgm:cxn modelId="{08D97238-9864-42DB-86F7-913603877B80}" type="presOf" srcId="{58EAD372-3B9D-47CE-8A23-F49A6841A3D4}" destId="{D02FA6BF-CE21-4E81-8D21-F78030B6883F}" srcOrd="0" destOrd="0" presId="urn:microsoft.com/office/officeart/2005/8/layout/hProcess9"/>
    <dgm:cxn modelId="{22E6F2D5-2176-4401-B234-F0EFBDEAA709}" type="presOf" srcId="{6C89352E-68E6-428A-A224-5783C5EACB98}" destId="{28DF410C-30D4-49CC-AF87-8593B7BDFAAA}" srcOrd="0" destOrd="0" presId="urn:microsoft.com/office/officeart/2005/8/layout/hProcess9"/>
    <dgm:cxn modelId="{18DC77D3-1388-494E-B814-A08BC427C3F7}" srcId="{58EAD372-3B9D-47CE-8A23-F49A6841A3D4}" destId="{6C89352E-68E6-428A-A224-5783C5EACB98}" srcOrd="2" destOrd="0" parTransId="{E5961F95-7CC6-4F4F-A2D0-35FEB653EC2F}" sibTransId="{D6B08318-9A92-4DAF-B08D-0028404E14A4}"/>
    <dgm:cxn modelId="{418DDC0D-13F4-4459-BE3C-339E23EE8256}" type="presParOf" srcId="{D02FA6BF-CE21-4E81-8D21-F78030B6883F}" destId="{0E3DC12C-143A-4A3C-9845-0557D44C5A7E}" srcOrd="0" destOrd="0" presId="urn:microsoft.com/office/officeart/2005/8/layout/hProcess9"/>
    <dgm:cxn modelId="{EE4242D6-4C8F-467C-A9BD-D9DA26035AA0}" type="presParOf" srcId="{D02FA6BF-CE21-4E81-8D21-F78030B6883F}" destId="{1E692A85-5765-49EB-9249-CDD80FAED353}" srcOrd="1" destOrd="0" presId="urn:microsoft.com/office/officeart/2005/8/layout/hProcess9"/>
    <dgm:cxn modelId="{A50C677E-8953-4CC8-9468-59313D50E81A}" type="presParOf" srcId="{1E692A85-5765-49EB-9249-CDD80FAED353}" destId="{BF84BBDF-435B-4B5A-98AC-F928A01145A2}" srcOrd="0" destOrd="0" presId="urn:microsoft.com/office/officeart/2005/8/layout/hProcess9"/>
    <dgm:cxn modelId="{1255E083-D2D9-4DC1-9F23-18217BC99EF9}" type="presParOf" srcId="{1E692A85-5765-49EB-9249-CDD80FAED353}" destId="{C2DA6BF0-6A41-40B6-9F35-160B94F7A187}" srcOrd="1" destOrd="0" presId="urn:microsoft.com/office/officeart/2005/8/layout/hProcess9"/>
    <dgm:cxn modelId="{F09262D8-6AD6-4D29-A4D8-F11D99032D53}" type="presParOf" srcId="{1E692A85-5765-49EB-9249-CDD80FAED353}" destId="{C8D50BDF-6CDE-4D32-9181-41A463D1279E}" srcOrd="2" destOrd="0" presId="urn:microsoft.com/office/officeart/2005/8/layout/hProcess9"/>
    <dgm:cxn modelId="{464D9614-BA64-4E17-800E-EE758065ACD7}" type="presParOf" srcId="{1E692A85-5765-49EB-9249-CDD80FAED353}" destId="{DD0F33FC-72A7-40CF-9306-5D6B8B79CDB4}" srcOrd="3" destOrd="0" presId="urn:microsoft.com/office/officeart/2005/8/layout/hProcess9"/>
    <dgm:cxn modelId="{569AD53A-20AE-4D78-B4F7-BB1E7D70DE0F}" type="presParOf" srcId="{1E692A85-5765-49EB-9249-CDD80FAED353}" destId="{28DF410C-30D4-49CC-AF87-8593B7BDFAAA}" srcOrd="4" destOrd="0" presId="urn:microsoft.com/office/officeart/2005/8/layout/hProcess9"/>
  </dgm:cxnLst>
  <dgm:bg>
    <a:effectLst>
      <a:outerShdw blurRad="50800" dist="50800" dir="5400000" algn="ctr" rotWithShape="0">
        <a:srgbClr val="3D67A5"/>
      </a:outerShdw>
    </a:effectLst>
  </dgm:bg>
  <dgm:whole>
    <a:ln w="41275">
      <a:noFill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3DC12C-143A-4A3C-9845-0557D44C5A7E}">
      <dsp:nvSpPr>
        <dsp:cNvPr id="0" name=""/>
        <dsp:cNvSpPr/>
      </dsp:nvSpPr>
      <dsp:spPr>
        <a:xfrm>
          <a:off x="571499" y="0"/>
          <a:ext cx="6477000" cy="5257800"/>
        </a:xfrm>
        <a:prstGeom prst="rightArrow">
          <a:avLst/>
        </a:prstGeom>
        <a:noFill/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BF84BBDF-435B-4B5A-98AC-F928A01145A2}">
      <dsp:nvSpPr>
        <dsp:cNvPr id="0" name=""/>
        <dsp:cNvSpPr/>
      </dsp:nvSpPr>
      <dsp:spPr>
        <a:xfrm>
          <a:off x="0" y="0"/>
          <a:ext cx="2449750" cy="5257800"/>
        </a:xfrm>
        <a:prstGeom prst="roundRect">
          <a:avLst/>
        </a:prstGeom>
        <a:noFill/>
        <a:ln w="41275">
          <a:solidFill>
            <a:srgbClr val="3366CC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>
              <a:solidFill>
                <a:schemeClr val="accent4">
                  <a:lumMod val="75000"/>
                </a:schemeClr>
              </a:solidFill>
            </a:rPr>
            <a:t>LEADERS</a:t>
          </a:r>
        </a:p>
      </dsp:txBody>
      <dsp:txXfrm>
        <a:off x="0" y="0"/>
        <a:ext cx="2449750" cy="5257800"/>
      </dsp:txXfrm>
    </dsp:sp>
    <dsp:sp modelId="{C8D50BDF-6CDE-4D32-9181-41A463D1279E}">
      <dsp:nvSpPr>
        <dsp:cNvPr id="0" name=""/>
        <dsp:cNvSpPr/>
      </dsp:nvSpPr>
      <dsp:spPr>
        <a:xfrm>
          <a:off x="2558843" y="0"/>
          <a:ext cx="2458660" cy="5257800"/>
        </a:xfrm>
        <a:prstGeom prst="roundRect">
          <a:avLst/>
        </a:prstGeom>
        <a:noFill/>
        <a:ln w="41275">
          <a:solidFill>
            <a:srgbClr val="FFC000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>
              <a:solidFill>
                <a:srgbClr val="FFC000"/>
              </a:solidFill>
            </a:rPr>
            <a:t>IDEAS</a:t>
          </a:r>
        </a:p>
      </dsp:txBody>
      <dsp:txXfrm>
        <a:off x="2558843" y="0"/>
        <a:ext cx="2458660" cy="5257800"/>
      </dsp:txXfrm>
    </dsp:sp>
    <dsp:sp modelId="{28DF410C-30D4-49CC-AF87-8593B7BDFAAA}">
      <dsp:nvSpPr>
        <dsp:cNvPr id="0" name=""/>
        <dsp:cNvSpPr/>
      </dsp:nvSpPr>
      <dsp:spPr>
        <a:xfrm>
          <a:off x="5121315" y="0"/>
          <a:ext cx="2460771" cy="5257800"/>
        </a:xfrm>
        <a:prstGeom prst="roundRect">
          <a:avLst/>
        </a:prstGeom>
        <a:noFill/>
        <a:ln w="41275">
          <a:solidFill>
            <a:srgbClr val="FF0000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>
              <a:solidFill>
                <a:srgbClr val="FF0000"/>
              </a:solidFill>
            </a:rPr>
            <a:t>ACTION</a:t>
          </a:r>
        </a:p>
      </dsp:txBody>
      <dsp:txXfrm>
        <a:off x="5121315" y="0"/>
        <a:ext cx="2460771" cy="5257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EB467-1718-4B69-8946-1526FCCBB5F1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8B5A7-1D47-47EE-9E1D-F134589CE4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01361-BC6C-4C85-BF99-3A1B33CAF84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have gone a long way in addressing this question, “Why would anyone want to join the Hartford City Rotary Club.</a:t>
            </a:r>
          </a:p>
          <a:p>
            <a:endParaRPr lang="en-US" dirty="0"/>
          </a:p>
          <a:p>
            <a:r>
              <a:rPr lang="en-US" dirty="0" smtClean="0"/>
              <a:t>You invited Thaddeus to come talk to you about branding.</a:t>
            </a:r>
          </a:p>
          <a:p>
            <a:endParaRPr lang="en-US" dirty="0"/>
          </a:p>
          <a:p>
            <a:r>
              <a:rPr lang="en-US" dirty="0" smtClean="0"/>
              <a:t>This is a bit of a review</a:t>
            </a:r>
          </a:p>
          <a:p>
            <a:endParaRPr lang="en-US" dirty="0"/>
          </a:p>
          <a:p>
            <a:r>
              <a:rPr lang="en-US" dirty="0" smtClean="0"/>
              <a:t>What is the value of the Hartford City Rotary Club?  What sets it apart from all of the other service clubs in H.C.?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01361-BC6C-4C85-BF99-3A1B33CAF84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01361-BC6C-4C85-BF99-3A1B33CAF84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8D37FC-E692-4456-A9D7-99DB47249664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C63AA52-07B1-4CB8-9277-530F411EA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8D37FC-E692-4456-A9D7-99DB47249664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63AA52-07B1-4CB8-9277-530F411EA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8D37FC-E692-4456-A9D7-99DB47249664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63AA52-07B1-4CB8-9277-530F411EA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8D37FC-E692-4456-A9D7-99DB47249664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63AA52-07B1-4CB8-9277-530F411EA4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8D37FC-E692-4456-A9D7-99DB47249664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63AA52-07B1-4CB8-9277-530F411EA4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8D37FC-E692-4456-A9D7-99DB47249664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63AA52-07B1-4CB8-9277-530F411EA4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8D37FC-E692-4456-A9D7-99DB47249664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63AA52-07B1-4CB8-9277-530F411EA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8D37FC-E692-4456-A9D7-99DB47249664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63AA52-07B1-4CB8-9277-530F411EA4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8D37FC-E692-4456-A9D7-99DB47249664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63AA52-07B1-4CB8-9277-530F411EA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18D37FC-E692-4456-A9D7-99DB47249664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63AA52-07B1-4CB8-9277-530F411EA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8D37FC-E692-4456-A9D7-99DB47249664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C63AA52-07B1-4CB8-9277-530F411EA4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18D37FC-E692-4456-A9D7-99DB47249664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C63AA52-07B1-4CB8-9277-530F411EA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tary.org/myrotary/en/document/club-membership-committee-manual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victoriat@centurylink.net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rotary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86600" y="4876800"/>
            <a:ext cx="1600200" cy="153521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6800" y="1905000"/>
            <a:ext cx="7162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Rotary Year 2017-18</a:t>
            </a:r>
          </a:p>
          <a:p>
            <a:pPr algn="ctr"/>
            <a:r>
              <a:rPr lang="en-US" sz="2800" dirty="0" smtClean="0"/>
              <a:t>Bryce Adam, Governor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i="1" smtClean="0"/>
              <a:t>Membership Goals</a:t>
            </a:r>
            <a:endParaRPr lang="en-US" sz="2800" i="1" dirty="0" smtClean="0"/>
          </a:p>
        </p:txBody>
      </p:sp>
      <p:pic>
        <p:nvPicPr>
          <p:cNvPr id="1026" name="6785B2C4-0D53-4C5B-B7A1-1FFFF6AF83DB" descr="T1718_E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0"/>
            <a:ext cx="281940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8200" y="304800"/>
            <a:ext cx="7924800" cy="70173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The 3 E’s</a:t>
            </a:r>
          </a:p>
          <a:p>
            <a:pPr algn="ctr"/>
            <a:endParaRPr lang="en-US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Engage members in defining your   </a:t>
            </a:r>
          </a:p>
          <a:p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 club’s “3 Words”  </a:t>
            </a:r>
          </a:p>
          <a:p>
            <a:endParaRPr lang="en-US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Energize them to “sell” the brand to   </a:t>
            </a:r>
          </a:p>
          <a:p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 potential members </a:t>
            </a:r>
          </a:p>
          <a:p>
            <a:pPr>
              <a:buFont typeface="Arial" pitchFamily="34" charset="0"/>
              <a:buChar char="•"/>
            </a:pPr>
            <a:endParaRPr lang="en-US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Experience growth in your clubs</a:t>
            </a:r>
          </a:p>
          <a:p>
            <a:endParaRPr lang="en-US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endParaRPr lang="en-US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  <a:p>
            <a:pPr algn="ctr"/>
            <a:endParaRPr lang="en-US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8200" y="838200"/>
            <a:ext cx="7848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chemeClr val="accent5">
                    <a:lumMod val="75000"/>
                  </a:schemeClr>
                </a:solidFill>
                <a:hlinkClick r:id="rId2"/>
              </a:rPr>
              <a:t>    </a:t>
            </a:r>
          </a:p>
          <a:p>
            <a:r>
              <a:rPr lang="en-US" sz="1400" dirty="0" smtClean="0"/>
              <a:t>(Each PE received this manual at PETS and should have passed it on to the incoming Chair.  It is also available on line.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914400" y="1600200"/>
            <a:ext cx="7315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u="sng" dirty="0" smtClean="0">
                <a:solidFill>
                  <a:srgbClr val="0070C0"/>
                </a:solidFill>
              </a:rPr>
              <a:t>https://my.rotary.org/en/document/lead-your-club-membershiop-committee</a:t>
            </a:r>
            <a:endParaRPr lang="en-US" sz="1400" u="sng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" y="2286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Resources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62000" y="20574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 a Vibrant Club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38200" y="8382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Lead Your Club: Membership Committee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62000" y="5257800"/>
            <a:ext cx="8001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u="sng" dirty="0" smtClean="0">
                <a:solidFill>
                  <a:srgbClr val="0070C0"/>
                </a:solidFill>
              </a:rPr>
              <a:t>https://my.rotary.org/en/document/strengthening-your-membership-creating-your-membership-development-plan</a:t>
            </a:r>
            <a:endParaRPr lang="en-US" sz="1400" u="sng" dirty="0">
              <a:solidFill>
                <a:srgbClr val="0070C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62000" y="4114800"/>
            <a:ext cx="7848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u="sng" dirty="0" smtClean="0">
                <a:solidFill>
                  <a:srgbClr val="0070C0"/>
                </a:solidFill>
              </a:rPr>
              <a:t>https://my.rotary.org/en/document/membership-assessment-tools</a:t>
            </a:r>
            <a:endParaRPr lang="en-US" sz="1400" u="sng" dirty="0">
              <a:solidFill>
                <a:srgbClr val="0070C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38200" y="3352800"/>
            <a:ext cx="6400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u="sng" dirty="0" smtClean="0">
                <a:solidFill>
                  <a:srgbClr val="0070C0"/>
                </a:solidFill>
              </a:rPr>
              <a:t>https://my.rotary.org/en/document/connect-good</a:t>
            </a:r>
            <a:endParaRPr lang="en-US" sz="1400" u="sng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2000" y="30480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Connect for Good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62000" y="38100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Membership Assessment Tools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62000" y="46482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Strengthening Your Membership: Creating Your Membership Development Plan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38200" y="236220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u="sng" dirty="0" smtClean="0">
                <a:solidFill>
                  <a:srgbClr val="0070C0"/>
                </a:solidFill>
              </a:rPr>
              <a:t>https://my.rotary.org/en/document/be-vibrant-club-your-club-leadership-plan-north-america-245-a</a:t>
            </a:r>
            <a:endParaRPr lang="en-US" sz="1400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2286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Resources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1752600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Member Satisfaction Survey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" y="27432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Survey Monkey  </a:t>
            </a:r>
            <a:r>
              <a:rPr lang="en-US" dirty="0" smtClean="0"/>
              <a:t>- </a:t>
            </a:r>
            <a:r>
              <a:rPr lang="en-US" sz="1400" dirty="0" smtClean="0"/>
              <a:t>You can type any survey you create into Survey Monkey and it will do all the work for you.  It’s free up to 10 questions.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609600" y="3352800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>
                <a:solidFill>
                  <a:srgbClr val="0070C0"/>
                </a:solidFill>
              </a:rPr>
              <a:t>www.surveymonkey.com</a:t>
            </a:r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438400" y="4343400"/>
            <a:ext cx="5638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Vicki Tague – District 6560 Membership Chair</a:t>
            </a:r>
          </a:p>
          <a:p>
            <a:r>
              <a:rPr lang="en-US" dirty="0" smtClean="0"/>
              <a:t>260-726-7242 (h)</a:t>
            </a:r>
          </a:p>
          <a:p>
            <a:r>
              <a:rPr lang="en-US" dirty="0" smtClean="0"/>
              <a:t>260-726-5606 (c)</a:t>
            </a:r>
          </a:p>
          <a:p>
            <a:r>
              <a:rPr lang="en-US" dirty="0" smtClean="0">
                <a:hlinkClick r:id="rId2"/>
              </a:rPr>
              <a:t>victoriat@centurylink.net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" y="10668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Introducing New Members to Rotary: An Orientation Guide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609600" y="1371600"/>
            <a:ext cx="8077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u="sng" dirty="0" smtClean="0">
                <a:solidFill>
                  <a:srgbClr val="0070C0"/>
                </a:solidFill>
              </a:rPr>
              <a:t>https://my.rotary.org/en/document/introducing-new-members-rotary-orientation-guide</a:t>
            </a:r>
            <a:endParaRPr lang="en-US" sz="1400" u="sng" dirty="0">
              <a:solidFill>
                <a:srgbClr val="0070C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09600" y="2133600"/>
            <a:ext cx="7391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u="sng" dirty="0" smtClean="0">
                <a:solidFill>
                  <a:srgbClr val="0070C0"/>
                </a:solidFill>
              </a:rPr>
              <a:t>https://my.rotary.org/en/document/enhancing-club-experience-member-satisfaction-survey</a:t>
            </a:r>
            <a:endParaRPr lang="en-US" sz="1400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clubrunner.blob.core.windows.net/00000005595/Images/the-rotary-b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066800"/>
            <a:ext cx="5867398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29200" y="990600"/>
            <a:ext cx="2864712" cy="5105400"/>
            <a:chOff x="552" y="0"/>
            <a:chExt cx="2864712" cy="5105400"/>
          </a:xfrm>
          <a:scene3d>
            <a:camera prst="orthographicFront"/>
            <a:lightRig rig="flat" dir="t"/>
          </a:scene3d>
        </p:grpSpPr>
        <p:sp>
          <p:nvSpPr>
            <p:cNvPr id="3" name="Rounded Rectangle 2"/>
            <p:cNvSpPr/>
            <p:nvPr/>
          </p:nvSpPr>
          <p:spPr>
            <a:xfrm>
              <a:off x="552" y="0"/>
              <a:ext cx="2864712" cy="5105400"/>
            </a:xfrm>
            <a:prstGeom prst="roundRect">
              <a:avLst/>
            </a:prstGeom>
            <a:noFill/>
            <a:ln w="41275">
              <a:solidFill>
                <a:srgbClr val="3366CC"/>
              </a:solidFill>
            </a:ln>
            <a:sp3d prstMaterial="plastic">
              <a:bevelT w="120900" h="88900"/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" name="Rounded Rectangle 4"/>
            <p:cNvSpPr/>
            <p:nvPr/>
          </p:nvSpPr>
          <p:spPr>
            <a:xfrm>
              <a:off x="140396" y="139844"/>
              <a:ext cx="2585024" cy="482571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t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600" u="sng" kern="1200" dirty="0">
                  <a:solidFill>
                    <a:schemeClr val="accent4">
                      <a:lumMod val="75000"/>
                    </a:schemeClr>
                  </a:solidFill>
                </a:rPr>
                <a:t>MEMBERSHIP</a:t>
              </a:r>
            </a:p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800" kern="1200" dirty="0">
                <a:solidFill>
                  <a:schemeClr val="accent4">
                    <a:lumMod val="75000"/>
                  </a:schemeClr>
                </a:solidFill>
              </a:endParaRPr>
            </a:p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800" kern="1200" dirty="0">
                <a:solidFill>
                  <a:schemeClr val="accent4">
                    <a:lumMod val="75000"/>
                  </a:schemeClr>
                </a:solidFill>
              </a:endParaRPr>
            </a:p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>
                  <a:solidFill>
                    <a:schemeClr val="accent4">
                      <a:lumMod val="75000"/>
                    </a:schemeClr>
                  </a:solidFill>
                </a:rPr>
                <a:t>3 Words</a:t>
              </a:r>
            </a:p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800" kern="1200" dirty="0">
                <a:solidFill>
                  <a:schemeClr val="accent4">
                    <a:lumMod val="75000"/>
                  </a:schemeClr>
                </a:solidFill>
              </a:endParaRPr>
            </a:p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>
                  <a:solidFill>
                    <a:schemeClr val="accent4">
                      <a:lumMod val="75000"/>
                    </a:schemeClr>
                  </a:solidFill>
                </a:rPr>
                <a:t>3 Days</a:t>
              </a:r>
            </a:p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800" kern="1200" dirty="0">
                <a:solidFill>
                  <a:schemeClr val="accent4">
                    <a:lumMod val="75000"/>
                  </a:schemeClr>
                </a:solidFill>
              </a:endParaRPr>
            </a:p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>
                  <a:solidFill>
                    <a:schemeClr val="accent4">
                      <a:lumMod val="75000"/>
                    </a:schemeClr>
                  </a:solidFill>
                </a:rPr>
                <a:t>3 New</a:t>
              </a:r>
            </a:p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800" kern="1200" dirty="0">
                <a:solidFill>
                  <a:schemeClr val="accent4">
                    <a:lumMod val="75000"/>
                  </a:schemeClr>
                </a:solidFill>
              </a:endParaRPr>
            </a:p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kern="1200" dirty="0">
                  <a:solidFill>
                    <a:schemeClr val="accent4">
                      <a:lumMod val="75000"/>
                    </a:schemeClr>
                  </a:solidFill>
                </a:rPr>
                <a:t> 3% Net</a:t>
              </a:r>
            </a:p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100" kern="1200" dirty="0">
                <a:solidFill>
                  <a:schemeClr val="accent4">
                    <a:lumMod val="75000"/>
                  </a:schemeClr>
                </a:solidFill>
              </a:endParaRPr>
            </a:p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 dirty="0">
                  <a:solidFill>
                    <a:schemeClr val="accent4">
                      <a:lumMod val="75000"/>
                    </a:schemeClr>
                  </a:solidFill>
                </a:rPr>
                <a:t>	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371600" y="2743200"/>
            <a:ext cx="266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2017-18</a:t>
            </a:r>
          </a:p>
          <a:p>
            <a:pPr algn="ctr"/>
            <a:r>
              <a:rPr lang="en-US" sz="2400" dirty="0" smtClean="0"/>
              <a:t>MEMBERSHIP GOAL</a:t>
            </a:r>
          </a:p>
          <a:p>
            <a:endParaRPr lang="en-US" dirty="0"/>
          </a:p>
        </p:txBody>
      </p:sp>
      <p:pic>
        <p:nvPicPr>
          <p:cNvPr id="6" name="Picture 5" descr="rotary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762000"/>
            <a:ext cx="1371599" cy="13158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19200" y="43434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Year of 3’s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otary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8800" y="2819400"/>
            <a:ext cx="1588508" cy="1524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371600" y="304800"/>
            <a:ext cx="757148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What is Your</a:t>
            </a:r>
          </a:p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Rotary Club Brand ?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0" y="5257800"/>
            <a:ext cx="472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 must know who you are as a club before you can meaningfully “promote” club membership!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62600" y="3200400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omic Sans MS" pitchFamily="66" charset="0"/>
              </a:rPr>
              <a:t>What 3 Words Define YOUR Rotary Club??</a:t>
            </a:r>
            <a:endParaRPr lang="en-US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914400" y="228600"/>
          <a:ext cx="7620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41910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District   6560</a:t>
            </a:r>
          </a:p>
        </p:txBody>
      </p:sp>
      <p:pic>
        <p:nvPicPr>
          <p:cNvPr id="6" name="Picture 5" descr="C:\Users\Adam Home\AppData\Local\Temp\Temp2_Package.zip\5016_PNG_for_Word_documents_presentations_and_web_use_AdditionalFile.png"/>
          <p:cNvPicPr/>
          <p:nvPr/>
        </p:nvPicPr>
        <p:blipFill>
          <a:blip r:embed="rId7" cstate="print">
            <a:lum bright="39000" contrast="-62000"/>
          </a:blip>
          <a:srcRect/>
          <a:stretch>
            <a:fillRect/>
          </a:stretch>
        </p:blipFill>
        <p:spPr bwMode="auto">
          <a:xfrm>
            <a:off x="1219200" y="2667000"/>
            <a:ext cx="7315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ight Arrow 6"/>
          <p:cNvSpPr/>
          <p:nvPr/>
        </p:nvSpPr>
        <p:spPr>
          <a:xfrm>
            <a:off x="815340" y="38100"/>
            <a:ext cx="7513320" cy="6781800"/>
          </a:xfrm>
          <a:prstGeom prst="rightArrow">
            <a:avLst/>
          </a:prstGeom>
          <a:noFill/>
          <a:scene3d>
            <a:camera prst="orthographicFront"/>
            <a:lightRig rig="flat" dir="t"/>
          </a:scene3d>
          <a:sp3d z="-190500" extrusionH="12700" prstMaterial="plastic">
            <a:bevelT w="50800" h="50800"/>
          </a:sp3d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TextBox 7"/>
          <p:cNvSpPr txBox="1"/>
          <p:nvPr/>
        </p:nvSpPr>
        <p:spPr>
          <a:xfrm>
            <a:off x="2743200" y="5791200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DGE Bryce Adam’s 3 words defining Rotary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2514600"/>
            <a:ext cx="7772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3 MEETINGS WITH A PROGRAM</a:t>
            </a:r>
          </a:p>
          <a:p>
            <a:pPr algn="ctr"/>
            <a:r>
              <a:rPr lang="en-US" sz="3200" dirty="0" smtClean="0"/>
              <a:t>PLANNED AROUND ONE OF YOUR      3 WORDS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2095300" y="762000"/>
            <a:ext cx="50722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So, Now What?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6-Point Star 3"/>
          <p:cNvSpPr/>
          <p:nvPr/>
        </p:nvSpPr>
        <p:spPr>
          <a:xfrm rot="20775295">
            <a:off x="770159" y="4078044"/>
            <a:ext cx="1583880" cy="1542408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20776725">
            <a:off x="990600" y="45720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Be creative</a:t>
            </a:r>
            <a:endParaRPr lang="en-US" sz="1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914400"/>
            <a:ext cx="56172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And the Goal Is?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8800" y="2667000"/>
            <a:ext cx="5791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At Least 3 New Members</a:t>
            </a:r>
          </a:p>
          <a:p>
            <a:pPr algn="ctr"/>
            <a:r>
              <a:rPr lang="en-US" sz="3200" dirty="0" smtClean="0"/>
              <a:t>2017-18</a:t>
            </a:r>
          </a:p>
          <a:p>
            <a:pPr algn="ctr"/>
            <a:endParaRPr lang="en-US" dirty="0"/>
          </a:p>
        </p:txBody>
      </p:sp>
      <p:pic>
        <p:nvPicPr>
          <p:cNvPr id="6146" name="Picture 2" descr="Image result for rotary membership grow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3962400"/>
            <a:ext cx="2857500" cy="1924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cdn.xl.thumbs.canstockphoto.com/canstock20245181.jpg"/>
          <p:cNvPicPr>
            <a:picLocks noChangeAspect="1" noChangeArrowheads="1"/>
          </p:cNvPicPr>
          <p:nvPr/>
        </p:nvPicPr>
        <p:blipFill>
          <a:blip r:embed="rId2" cstate="print"/>
          <a:srcRect r="6771" b="9524"/>
          <a:stretch>
            <a:fillRect/>
          </a:stretch>
        </p:blipFill>
        <p:spPr bwMode="auto">
          <a:xfrm>
            <a:off x="6172200" y="3962400"/>
            <a:ext cx="2779295" cy="2514600"/>
          </a:xfrm>
          <a:prstGeom prst="rect">
            <a:avLst/>
          </a:prstGeom>
          <a:noFill/>
        </p:spPr>
      </p:pic>
      <p:pic>
        <p:nvPicPr>
          <p:cNvPr id="28676" name="Picture 4" descr="Image result for we need you clip art free"/>
          <p:cNvPicPr>
            <a:picLocks noChangeAspect="1" noChangeArrowheads="1"/>
          </p:cNvPicPr>
          <p:nvPr/>
        </p:nvPicPr>
        <p:blipFill>
          <a:blip r:embed="rId3" cstate="print"/>
          <a:srcRect b="9278"/>
          <a:stretch>
            <a:fillRect/>
          </a:stretch>
        </p:blipFill>
        <p:spPr bwMode="auto">
          <a:xfrm>
            <a:off x="457200" y="304800"/>
            <a:ext cx="1924050" cy="16764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133600" y="2438400"/>
            <a:ext cx="5638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Be Strategic </a:t>
            </a:r>
            <a:endParaRPr lang="en-US" sz="3200" i="1" dirty="0" smtClean="0"/>
          </a:p>
          <a:p>
            <a:pPr algn="ctr"/>
            <a:r>
              <a:rPr lang="en-US" sz="2800" dirty="0" smtClean="0"/>
              <a:t>Which </a:t>
            </a:r>
            <a:r>
              <a:rPr lang="en-US" sz="2800" dirty="0" smtClean="0"/>
              <a:t>Meeting Topic Would Interest Your Prospects?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819400" y="609600"/>
            <a:ext cx="579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Compile List of Membership Prospects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4724400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>
                <a:solidFill>
                  <a:srgbClr val="FF0000"/>
                </a:solidFill>
              </a:rPr>
              <a:t>Ask! </a:t>
            </a:r>
            <a:endParaRPr lang="en-US" sz="32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2286000"/>
            <a:ext cx="65838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/>
              <a:t>3%  District Membership Growth</a:t>
            </a:r>
          </a:p>
        </p:txBody>
      </p:sp>
      <p:sp>
        <p:nvSpPr>
          <p:cNvPr id="3" name="Rectangle 2"/>
          <p:cNvSpPr/>
          <p:nvPr/>
        </p:nvSpPr>
        <p:spPr>
          <a:xfrm>
            <a:off x="1981200" y="914400"/>
            <a:ext cx="56172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And the Goal Is?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7800" y="3581400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 the past 5 years Rotary membership has dropped in our district from 2586 to 2140</a:t>
            </a:r>
            <a:endParaRPr lang="en-US" dirty="0"/>
          </a:p>
        </p:txBody>
      </p:sp>
      <p:pic>
        <p:nvPicPr>
          <p:cNvPr id="5" name="Picture 2" descr="Image result for rotary membership grow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4495800"/>
            <a:ext cx="2857500" cy="1924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83</TotalTime>
  <Words>386</Words>
  <Application>Microsoft Office PowerPoint</Application>
  <PresentationFormat>On-screen Show (4:3)</PresentationFormat>
  <Paragraphs>89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Vicki Tague</dc:creator>
  <cp:lastModifiedBy>Vicki Tague</cp:lastModifiedBy>
  <cp:revision>16</cp:revision>
  <dcterms:created xsi:type="dcterms:W3CDTF">2017-05-21T21:34:34Z</dcterms:created>
  <dcterms:modified xsi:type="dcterms:W3CDTF">2017-05-24T17:46:28Z</dcterms:modified>
</cp:coreProperties>
</file>